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1" r:id="rId2"/>
    <p:sldId id="518" r:id="rId3"/>
    <p:sldId id="509" r:id="rId4"/>
    <p:sldId id="520" r:id="rId5"/>
    <p:sldId id="521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80" d="100"/>
          <a:sy n="80" d="100"/>
        </p:scale>
        <p:origin x="52" y="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3B256-697C-BA56-D0F7-385E21210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9C689A7-E6E1-91CA-8EEA-D56A20BC7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75B19A-D583-F51E-4B76-4D6899A57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876D07-B0D3-7AB0-BFD5-432AE818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C42CFF1-FCA8-9A53-6A15-5A5167E4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78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4370-989A-394C-DC2A-AB6A44CDD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45BC491-1227-60F7-C2B3-581F7C0D7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1E2599-09AD-0C92-041C-19E0AE8F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632FCB-C650-246F-522F-0301E46DD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0A9B2B7-0F1A-50A0-F160-BBF3E6CF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6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D56E915-1C78-B644-1110-C19D60C05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CEA3579-1053-6215-92A5-FCEF70EE9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A329EE-E72E-839D-C8F7-95492680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9A982CC-6162-263D-4804-A090152B2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13DD9F-B22A-417E-37A4-DC95354D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14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209A35-E5A5-E4AE-5153-6B2E20728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6004FE-30AD-AECF-A2E0-66A1AE1F9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2D0412-34B7-068D-FA4D-253D494E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8CC5D99-12CB-B19F-7897-1506F5AD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7CB7C4-CEDF-0EDB-3CA5-52FDF6E46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4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823B75-195C-CF04-28CB-FE2E22AE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347E6E0-68A2-3FDB-F31A-313A2518D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4110AE4-DDDC-898C-3BEE-F7FA3733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01D2510-B486-C4EC-301F-B770A2FE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FA55EF-29EA-8B0C-57E3-8FFABB66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60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15263-0BC2-3319-1D2C-0C8E07B32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57187F-EF02-8CDF-E723-3A15FAC94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458D81D-14B0-6255-A477-777818C01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198A193-46C7-6040-249D-3BC2E446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1AD9118-94AB-CD61-BFA6-263C3861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E8CA1AC-0BDC-C38C-0F50-BF42123D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350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33052-03B2-6496-F893-39943051F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8B378D-0380-8689-6D5C-1F2D80B6B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82F93B3-70BD-D724-C06F-03AD14CDA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9A8553-4FE9-2B77-32A0-BD026E46D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AE8163D-9428-C4BE-2686-6B799FC92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EE33D74-EE44-129A-2F62-C397D0CD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95FF0B4-C7B6-2718-2B77-331CAAFC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01A857C-F1C2-B5BD-A942-675A43D6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347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F7F0E-CF54-E050-F531-DEDE5AF5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12C9F15-0B8A-40CA-C5BF-704A5119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C994C1A-E59E-48DB-1C58-9527F6AA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033FD3E-98D3-CE8D-E41D-54A2D9A4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98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C842977-C68E-3269-CA6E-0BEAC7E1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E252931-12EC-297B-BD97-243C8EF4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E9EC3A9-3A2B-9A83-3B6E-FDB3466CB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019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5C1DA-4CF1-F990-1D77-F8E1EB0C3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8F7A46-94D9-56AE-07F6-DDB98F01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3283548-0081-5F74-5108-51FFD3F5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20EA11-0A20-2764-459D-D01C45EAF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CE5FB79-2EAE-5A56-73A9-E7EC25F3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A4B55E0-77A7-D995-150D-93F52FD0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63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0C908-C9D2-1B19-FD98-F214761F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50FD0AD-A007-6A24-A1D5-2867493E8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7CE756D-A2EB-5CA9-0010-9AEED02C0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97C5F5A-B28E-14F8-47FF-B7A143BC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7CCDE24-C33A-AD73-E505-0C87313F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0DB0E98-C24C-6280-A0F3-8F3A4FE3E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59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CC19271-A1C9-E744-3AEB-0F0892D8F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B338FD3-ED61-B646-9F23-029D77420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7D8063-FD3A-5262-6CC4-FC3E7462C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47DB2-E495-4995-9B5A-67CF09C2F21B}" type="datetimeFigureOut">
              <a:rPr lang="da-DK" smtClean="0"/>
              <a:t>02-04-2024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79E9D43-896B-4AFC-3855-2BC062107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B34316E-5AF7-F45B-F5EB-D4754E05C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03B5B-5C53-4744-ADD6-3E0DCBA28F1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860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B9A8A-EE6A-84C5-76BD-5A0660BD2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OK24 Stat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5112B5F-879F-82D8-15C1-E8D38FDB2E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Uddannelseslederne</a:t>
            </a:r>
          </a:p>
        </p:txBody>
      </p:sp>
      <p:pic>
        <p:nvPicPr>
          <p:cNvPr id="4" name="Picture 2" descr="Ok-24 logo på rød baggrund">
            <a:extLst>
              <a:ext uri="{FF2B5EF4-FFF2-40B4-BE49-F238E27FC236}">
                <a16:creationId xmlns:a16="http://schemas.microsoft.com/office/drawing/2014/main" id="{223F9DCB-E001-8316-EDC2-B102199C7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38" y="0"/>
            <a:ext cx="2239561" cy="125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il_logo3">
            <a:extLst>
              <a:ext uri="{FF2B5EF4-FFF2-40B4-BE49-F238E27FC236}">
                <a16:creationId xmlns:a16="http://schemas.microsoft.com/office/drawing/2014/main" id="{7320051B-3D65-EFBA-8EA7-B99FEC14C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5" y="5715413"/>
            <a:ext cx="2381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17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787B79-C1C3-B183-F21E-8E08622D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Den overordnede ramme som er aftalt på Statsområdet</a:t>
            </a:r>
          </a:p>
        </p:txBody>
      </p:sp>
      <p:pic>
        <p:nvPicPr>
          <p:cNvPr id="1026" name="Picture 2" descr="Ok-24 logo på rød baggrund">
            <a:extLst>
              <a:ext uri="{FF2B5EF4-FFF2-40B4-BE49-F238E27FC236}">
                <a16:creationId xmlns:a16="http://schemas.microsoft.com/office/drawing/2014/main" id="{8BD2CD2A-84F2-9CF4-9B80-EC71AF7C2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38" y="0"/>
            <a:ext cx="2239561" cy="125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A7944AA4-8438-BA65-1147-74F6935DD824}"/>
              </a:ext>
            </a:extLst>
          </p:cNvPr>
          <p:cNvSpPr txBox="1"/>
          <p:nvPr/>
        </p:nvSpPr>
        <p:spPr>
          <a:xfrm>
            <a:off x="1126321" y="4972295"/>
            <a:ext cx="6969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Hertil kommer en forventet reststigning på 0,4 % i OK-perioden og  dermed en samlet økonomisk ramme på 8,8 %.</a:t>
            </a:r>
          </a:p>
          <a:p>
            <a:endParaRPr lang="da-DK" dirty="0"/>
          </a:p>
        </p:txBody>
      </p:sp>
      <p:pic>
        <p:nvPicPr>
          <p:cNvPr id="6" name="Pladsholder til indhold 5" descr="Et billede, der indeholder tekst, skærmbillede, Font/skrifttype, nummer/tal&#10;&#10;Automatisk genereret beskrivelse">
            <a:extLst>
              <a:ext uri="{FF2B5EF4-FFF2-40B4-BE49-F238E27FC236}">
                <a16:creationId xmlns:a16="http://schemas.microsoft.com/office/drawing/2014/main" id="{71024712-36E0-DF8D-6092-C9E6EB274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45" y="1954223"/>
            <a:ext cx="8771093" cy="3594968"/>
          </a:xfrm>
        </p:spPr>
      </p:pic>
      <p:pic>
        <p:nvPicPr>
          <p:cNvPr id="3" name="Picture 2" descr="mail_logo3">
            <a:extLst>
              <a:ext uri="{FF2B5EF4-FFF2-40B4-BE49-F238E27FC236}">
                <a16:creationId xmlns:a16="http://schemas.microsoft.com/office/drawing/2014/main" id="{349C6D40-290A-E38B-4C59-649165ED8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5" y="5715413"/>
            <a:ext cx="2381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06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787B79-C1C3-B183-F21E-8E08622D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/>
              <a:t>Hvad betyder de generelle lønstigninger for en leder.</a:t>
            </a:r>
            <a:br>
              <a:rPr lang="da-DK" sz="3200" dirty="0"/>
            </a:br>
            <a:r>
              <a:rPr lang="da-DK" sz="3200" dirty="0"/>
              <a:t>Stigningerne er uden pension.</a:t>
            </a:r>
          </a:p>
        </p:txBody>
      </p:sp>
      <p:pic>
        <p:nvPicPr>
          <p:cNvPr id="1026" name="Picture 2" descr="Ok-24 logo på rød baggrund">
            <a:extLst>
              <a:ext uri="{FF2B5EF4-FFF2-40B4-BE49-F238E27FC236}">
                <a16:creationId xmlns:a16="http://schemas.microsoft.com/office/drawing/2014/main" id="{8BD2CD2A-84F2-9CF4-9B80-EC71AF7C2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39" y="0"/>
            <a:ext cx="2239561" cy="125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kt 11">
            <a:extLst>
              <a:ext uri="{FF2B5EF4-FFF2-40B4-BE49-F238E27FC236}">
                <a16:creationId xmlns:a16="http://schemas.microsoft.com/office/drawing/2014/main" id="{3126225F-4CF3-22F8-3082-E1D1280113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42" y="1771651"/>
          <a:ext cx="10066058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372444" imgH="2038281" progId="Excel.Sheet.12">
                  <p:embed/>
                </p:oleObj>
              </mc:Choice>
              <mc:Fallback>
                <p:oleObj name="Worksheet" r:id="rId3" imgW="9372444" imgH="2038281" progId="Excel.Sheet.12">
                  <p:embed/>
                  <p:pic>
                    <p:nvPicPr>
                      <p:cNvPr id="12" name="Objekt 11">
                        <a:extLst>
                          <a:ext uri="{FF2B5EF4-FFF2-40B4-BE49-F238E27FC236}">
                            <a16:creationId xmlns:a16="http://schemas.microsoft.com/office/drawing/2014/main" id="{3126225F-4CF3-22F8-3082-E1D1280113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42" y="1771651"/>
                        <a:ext cx="10066058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 descr="mail_logo3">
            <a:extLst>
              <a:ext uri="{FF2B5EF4-FFF2-40B4-BE49-F238E27FC236}">
                <a16:creationId xmlns:a16="http://schemas.microsoft.com/office/drawing/2014/main" id="{9C0CF6A4-1FE4-0789-DC1A-6618DBEE9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5" y="5715413"/>
            <a:ext cx="2381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21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F61D4-54FB-F41A-9F44-336F9CDCA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Særligt for ledere ved FGU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A9E62F-CADC-2106-37D9-32DD86ABD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Pensionsprocenten forhøjes pr. 1. april 2025 til 18,97%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Picture 2" descr="Ok-24 logo på rød baggrund">
            <a:extLst>
              <a:ext uri="{FF2B5EF4-FFF2-40B4-BE49-F238E27FC236}">
                <a16:creationId xmlns:a16="http://schemas.microsoft.com/office/drawing/2014/main" id="{E404D032-4BC6-18AE-F31D-E31CD4C09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39" y="0"/>
            <a:ext cx="2239561" cy="125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il_logo3">
            <a:extLst>
              <a:ext uri="{FF2B5EF4-FFF2-40B4-BE49-F238E27FC236}">
                <a16:creationId xmlns:a16="http://schemas.microsoft.com/office/drawing/2014/main" id="{8B08DB29-3F0A-BC07-4786-58A98A566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5" y="5715413"/>
            <a:ext cx="2381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94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84C5F-20EC-F91C-446B-398140509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CA016A-64A6-2126-948E-C02290795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Særligt for ledere ved Erhvervsskoler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AEAD3E-0B4F-B98C-511D-2F1D0EDA9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Pensionsprocenten forhøjes pr. 1. april 2025 til 18,97%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4" name="Picture 2" descr="Ok-24 logo på rød baggrund">
            <a:extLst>
              <a:ext uri="{FF2B5EF4-FFF2-40B4-BE49-F238E27FC236}">
                <a16:creationId xmlns:a16="http://schemas.microsoft.com/office/drawing/2014/main" id="{EC46D1C8-236B-66D8-7EEF-7CD433402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39" y="0"/>
            <a:ext cx="2239561" cy="125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il_logo3">
            <a:extLst>
              <a:ext uri="{FF2B5EF4-FFF2-40B4-BE49-F238E27FC236}">
                <a16:creationId xmlns:a16="http://schemas.microsoft.com/office/drawing/2014/main" id="{9B96205D-C5D0-C5EE-5ECB-FFD0ADFBF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5" y="5715413"/>
            <a:ext cx="23812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97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Worksheet</vt:lpstr>
      <vt:lpstr>OK24 Stat </vt:lpstr>
      <vt:lpstr>Den overordnede ramme som er aftalt på Statsområdet</vt:lpstr>
      <vt:lpstr>Hvad betyder de generelle lønstigninger for en leder. Stigningerne er uden pension.</vt:lpstr>
      <vt:lpstr>Særligt for ledere ved FGU</vt:lpstr>
      <vt:lpstr>Særligt for ledere ved Erhvervsskoler</vt:lpstr>
    </vt:vector>
  </TitlesOfParts>
  <Company>Danmarks Lærerforening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OK24 Stat </dc:title>
  <dc:creator>Peter Cort</dc:creator>
  <cp:lastModifiedBy>Peter Cort</cp:lastModifiedBy>
  <cp:revision>1</cp:revision>
  <dcterms:created xsi:type="dcterms:W3CDTF">2024-04-02T06:37:04Z</dcterms:created>
  <dcterms:modified xsi:type="dcterms:W3CDTF">2024-04-02T11:33:05Z</dcterms:modified>
</cp:coreProperties>
</file>